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62" r:id="rId5"/>
    <p:sldId id="263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710" autoAdjust="0"/>
  </p:normalViewPr>
  <p:slideViewPr>
    <p:cSldViewPr snapToGrid="0">
      <p:cViewPr varScale="1">
        <p:scale>
          <a:sx n="98" d="100"/>
          <a:sy n="98" d="100"/>
        </p:scale>
        <p:origin x="228" y="9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1A3DBBED-3F34-4EEC-BA93-4A62090BEDAD}" type="datetimeFigureOut">
              <a:rPr lang="ru-RU" smtClean="0"/>
              <a:t>22.12.2018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E1375B5B-CFC0-4EA0-8DEC-E1E1C9C282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03069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DBBED-3F34-4EEC-BA93-4A62090BEDAD}" type="datetimeFigureOut">
              <a:rPr lang="ru-RU" smtClean="0"/>
              <a:t>22.12.2018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75B5B-CFC0-4EA0-8DEC-E1E1C9C282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97265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DBBED-3F34-4EEC-BA93-4A62090BEDAD}" type="datetimeFigureOut">
              <a:rPr lang="ru-RU" smtClean="0"/>
              <a:t>22.12.2018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75B5B-CFC0-4EA0-8DEC-E1E1C9C282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38158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DBBED-3F34-4EEC-BA93-4A62090BEDAD}" type="datetimeFigureOut">
              <a:rPr lang="ru-RU" smtClean="0"/>
              <a:t>22.12.2018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75B5B-CFC0-4EA0-8DEC-E1E1C9C282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45568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DBBED-3F34-4EEC-BA93-4A62090BEDAD}" type="datetimeFigureOut">
              <a:rPr lang="ru-RU" smtClean="0"/>
              <a:t>22.12.2018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75B5B-CFC0-4EA0-8DEC-E1E1C9C282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12460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DBBED-3F34-4EEC-BA93-4A62090BEDAD}" type="datetimeFigureOut">
              <a:rPr lang="ru-RU" smtClean="0"/>
              <a:t>22.12.2018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75B5B-CFC0-4EA0-8DEC-E1E1C9C282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39378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DBBED-3F34-4EEC-BA93-4A62090BEDAD}" type="datetimeFigureOut">
              <a:rPr lang="ru-RU" smtClean="0"/>
              <a:t>22.12.2018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75B5B-CFC0-4EA0-8DEC-E1E1C9C282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55713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1A3DBBED-3F34-4EEC-BA93-4A62090BEDAD}" type="datetimeFigureOut">
              <a:rPr lang="ru-RU" smtClean="0"/>
              <a:t>22.12.2018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75B5B-CFC0-4EA0-8DEC-E1E1C9C282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93695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1A3DBBED-3F34-4EEC-BA93-4A62090BEDAD}" type="datetimeFigureOut">
              <a:rPr lang="ru-RU" smtClean="0"/>
              <a:t>22.12.2018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75B5B-CFC0-4EA0-8DEC-E1E1C9C282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96891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DBBED-3F34-4EEC-BA93-4A62090BEDAD}" type="datetimeFigureOut">
              <a:rPr lang="ru-RU" smtClean="0"/>
              <a:t>22.12.2018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75B5B-CFC0-4EA0-8DEC-E1E1C9C282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41401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DBBED-3F34-4EEC-BA93-4A62090BEDAD}" type="datetimeFigureOut">
              <a:rPr lang="ru-RU" smtClean="0"/>
              <a:t>22.12.2018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75B5B-CFC0-4EA0-8DEC-E1E1C9C282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79821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DBBED-3F34-4EEC-BA93-4A62090BEDAD}" type="datetimeFigureOut">
              <a:rPr lang="ru-RU" smtClean="0"/>
              <a:t>22.12.2018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75B5B-CFC0-4EA0-8DEC-E1E1C9C282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36389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DBBED-3F34-4EEC-BA93-4A62090BEDAD}" type="datetimeFigureOut">
              <a:rPr lang="ru-RU" smtClean="0"/>
              <a:t>22.12.2018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75B5B-CFC0-4EA0-8DEC-E1E1C9C282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09147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DBBED-3F34-4EEC-BA93-4A62090BEDAD}" type="datetimeFigureOut">
              <a:rPr lang="ru-RU" smtClean="0"/>
              <a:t>22.12.2018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75B5B-CFC0-4EA0-8DEC-E1E1C9C282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50643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DBBED-3F34-4EEC-BA93-4A62090BEDAD}" type="datetimeFigureOut">
              <a:rPr lang="ru-RU" smtClean="0"/>
              <a:t>22.12.2018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75B5B-CFC0-4EA0-8DEC-E1E1C9C282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00789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DBBED-3F34-4EEC-BA93-4A62090BEDAD}" type="datetimeFigureOut">
              <a:rPr lang="ru-RU" smtClean="0"/>
              <a:t>22.12.2018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75B5B-CFC0-4EA0-8DEC-E1E1C9C282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45671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DBBED-3F34-4EEC-BA93-4A62090BEDAD}" type="datetimeFigureOut">
              <a:rPr lang="ru-RU" smtClean="0"/>
              <a:t>22.12.2018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75B5B-CFC0-4EA0-8DEC-E1E1C9C282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95268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1A3DBBED-3F34-4EEC-BA93-4A62090BEDAD}" type="datetimeFigureOut">
              <a:rPr lang="ru-RU" smtClean="0"/>
              <a:t>22.12.2018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E1375B5B-CFC0-4EA0-8DEC-E1E1C9C282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28669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9858" y="1595336"/>
            <a:ext cx="9827572" cy="3212326"/>
          </a:xfrm>
        </p:spPr>
        <p:txBody>
          <a:bodyPr>
            <a:normAutofit fontScale="90000"/>
          </a:bodyPr>
          <a:lstStyle/>
          <a:p>
            <a:pPr algn="r"/>
            <a:r>
              <a:rPr lang="ru-RU" dirty="0">
                <a:solidFill>
                  <a:srgbClr val="FFFFFF"/>
                </a:solidFill>
              </a:rPr>
              <a:t>Организация </a:t>
            </a:r>
            <a:r>
              <a:rPr lang="ru-RU" dirty="0" smtClean="0">
                <a:solidFill>
                  <a:srgbClr val="FFFFFF"/>
                </a:solidFill>
              </a:rPr>
              <a:t/>
            </a:r>
            <a:br>
              <a:rPr lang="ru-RU" dirty="0" smtClean="0">
                <a:solidFill>
                  <a:srgbClr val="FFFFFF"/>
                </a:solidFill>
              </a:rPr>
            </a:br>
            <a:r>
              <a:rPr lang="ru-RU" dirty="0" smtClean="0">
                <a:solidFill>
                  <a:srgbClr val="FFFFFF"/>
                </a:solidFill>
              </a:rPr>
              <a:t>развивающей предметно-пространственной </a:t>
            </a:r>
            <a:r>
              <a:rPr lang="ru-RU" dirty="0">
                <a:solidFill>
                  <a:srgbClr val="FFFFFF"/>
                </a:solidFill>
              </a:rPr>
              <a:t>среды </a:t>
            </a:r>
            <a:r>
              <a:rPr lang="ru-RU" dirty="0" smtClean="0">
                <a:solidFill>
                  <a:srgbClr val="FFFFFF"/>
                </a:solidFill>
              </a:rPr>
              <a:t/>
            </a:r>
            <a:br>
              <a:rPr lang="ru-RU" dirty="0" smtClean="0">
                <a:solidFill>
                  <a:srgbClr val="FFFFFF"/>
                </a:solidFill>
              </a:rPr>
            </a:br>
            <a:r>
              <a:rPr lang="ru-RU" dirty="0" smtClean="0">
                <a:solidFill>
                  <a:srgbClr val="FFFFFF"/>
                </a:solidFill>
              </a:rPr>
              <a:t>в </a:t>
            </a:r>
            <a:r>
              <a:rPr lang="ru-RU" dirty="0">
                <a:solidFill>
                  <a:srgbClr val="FFFFFF"/>
                </a:solidFill>
              </a:rPr>
              <a:t>старшей группе </a:t>
            </a:r>
            <a:r>
              <a:rPr lang="ru-RU" dirty="0" smtClean="0">
                <a:solidFill>
                  <a:srgbClr val="FFFFFF"/>
                </a:solidFill>
              </a:rPr>
              <a:t/>
            </a:r>
            <a:br>
              <a:rPr lang="ru-RU" dirty="0" smtClean="0">
                <a:solidFill>
                  <a:srgbClr val="FFFFFF"/>
                </a:solidFill>
              </a:rPr>
            </a:br>
            <a:r>
              <a:rPr lang="ru-RU" dirty="0" smtClean="0">
                <a:solidFill>
                  <a:srgbClr val="FFFFFF"/>
                </a:solidFill>
              </a:rPr>
              <a:t>в </a:t>
            </a:r>
            <a:r>
              <a:rPr lang="ru-RU" dirty="0">
                <a:solidFill>
                  <a:srgbClr val="FFFFFF"/>
                </a:solidFill>
              </a:rPr>
              <a:t>соответствии с </a:t>
            </a:r>
            <a:r>
              <a:rPr lang="ru-RU" dirty="0" smtClean="0">
                <a:solidFill>
                  <a:srgbClr val="FFFFFF"/>
                </a:solidFill>
              </a:rPr>
              <a:t>ФГОС</a:t>
            </a:r>
            <a:br>
              <a:rPr lang="ru-RU" dirty="0" smtClean="0">
                <a:solidFill>
                  <a:srgbClr val="FFFFFF"/>
                </a:solidFill>
              </a:rPr>
            </a:br>
            <a:r>
              <a:rPr lang="ru-RU" sz="3200" dirty="0" smtClean="0">
                <a:solidFill>
                  <a:srgbClr val="FFFFFF"/>
                </a:solidFill>
              </a:rPr>
              <a:t>Подготовила: воспитатель старшей группы Артемьева Е.В.</a:t>
            </a:r>
            <a:endParaRPr lang="ru-R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07666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7874" y="1177949"/>
            <a:ext cx="8761413" cy="706964"/>
          </a:xfrm>
        </p:spPr>
        <p:txBody>
          <a:bodyPr/>
          <a:lstStyle/>
          <a:p>
            <a:pPr algn="ctr"/>
            <a:r>
              <a:rPr lang="ru-RU" sz="2400" dirty="0"/>
              <a:t>ФГОС нацеливает на личностно-ориентированный подход к каждому ребенку для сохранения </a:t>
            </a:r>
            <a:r>
              <a:rPr lang="ru-RU" sz="2400" dirty="0" err="1"/>
              <a:t>самоценности</a:t>
            </a:r>
            <a:r>
              <a:rPr lang="ru-RU" sz="2400" dirty="0"/>
              <a:t> дошкольного детства, на отсутствие жесткой регламентации детской деятельности</a:t>
            </a:r>
            <a:br>
              <a:rPr lang="ru-RU" sz="2400" dirty="0"/>
            </a:b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974939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154953" y="973668"/>
            <a:ext cx="8825659" cy="706964"/>
          </a:xfrm>
        </p:spPr>
        <p:txBody>
          <a:bodyPr/>
          <a:lstStyle/>
          <a:p>
            <a:pPr algn="ctr"/>
            <a:r>
              <a:rPr lang="ru-RU" sz="3200" dirty="0" smtClean="0"/>
              <a:t>При создании РППС ДОО необходимо обеспечить реализацию</a:t>
            </a:r>
            <a:r>
              <a:rPr lang="ru-RU" sz="2800" dirty="0" smtClean="0"/>
              <a:t>:</a:t>
            </a:r>
            <a:endParaRPr lang="ru-RU" sz="2800" dirty="0"/>
          </a:p>
        </p:txBody>
      </p:sp>
      <p:sp>
        <p:nvSpPr>
          <p:cNvPr id="8" name="Текст 7"/>
          <p:cNvSpPr>
            <a:spLocks noGrp="1"/>
          </p:cNvSpPr>
          <p:nvPr>
            <p:ph type="body" sz="half" idx="15"/>
          </p:nvPr>
        </p:nvSpPr>
        <p:spPr/>
        <p:txBody>
          <a:bodyPr>
            <a:noAutofit/>
          </a:bodyPr>
          <a:lstStyle/>
          <a:p>
            <a:r>
              <a:rPr lang="ru-RU" sz="1800" dirty="0" smtClean="0"/>
              <a:t>Образовательного потенциала пространства группы и материалов, оборудования и инвентаря для развития детей, охраны и укрепления их здоровья, учета индивидуальных особенностей и коррекции развития детей.</a:t>
            </a:r>
            <a:endParaRPr lang="ru-RU" sz="1800" dirty="0"/>
          </a:p>
        </p:txBody>
      </p:sp>
      <p:sp>
        <p:nvSpPr>
          <p:cNvPr id="9" name="Текст 8"/>
          <p:cNvSpPr>
            <a:spLocks noGrp="1"/>
          </p:cNvSpPr>
          <p:nvPr>
            <p:ph type="body" sz="half" idx="16"/>
          </p:nvPr>
        </p:nvSpPr>
        <p:spPr/>
        <p:txBody>
          <a:bodyPr>
            <a:normAutofit/>
          </a:bodyPr>
          <a:lstStyle/>
          <a:p>
            <a:r>
              <a:rPr lang="ru-RU" sz="1800" dirty="0" smtClean="0"/>
              <a:t>Двигательной активности детей, возможности общения и совместной деятельности детей и взрослых, возможности для уединения.</a:t>
            </a:r>
            <a:endParaRPr lang="ru-RU" sz="1800" dirty="0"/>
          </a:p>
        </p:txBody>
      </p:sp>
      <p:sp>
        <p:nvSpPr>
          <p:cNvPr id="10" name="Текст 9"/>
          <p:cNvSpPr>
            <a:spLocks noGrp="1"/>
          </p:cNvSpPr>
          <p:nvPr>
            <p:ph type="body" sz="half" idx="17"/>
          </p:nvPr>
        </p:nvSpPr>
        <p:spPr/>
        <p:txBody>
          <a:bodyPr/>
          <a:lstStyle/>
          <a:p>
            <a:r>
              <a:rPr lang="ru-RU" sz="1800" dirty="0" smtClean="0"/>
              <a:t>Различных образовательных программ с учетом инклюзивного образования, национально- культурных, климатических и других условий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617081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8798" y="729575"/>
            <a:ext cx="8831816" cy="924127"/>
          </a:xfrm>
        </p:spPr>
        <p:txBody>
          <a:bodyPr/>
          <a:lstStyle/>
          <a:p>
            <a:pPr algn="ctr"/>
            <a:r>
              <a:rPr lang="ru-RU" dirty="0" smtClean="0"/>
              <a:t>Центры РППС: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1154954" y="1653702"/>
            <a:ext cx="8825659" cy="5204298"/>
          </a:xfrm>
        </p:spPr>
        <p:txBody>
          <a:bodyPr>
            <a:norm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dirty="0" smtClean="0">
                <a:solidFill>
                  <a:srgbClr val="FFC000"/>
                </a:solidFill>
              </a:rPr>
              <a:t>Уголок патриотического воспитания, мини-музей «Русская старина»;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dirty="0" smtClean="0">
                <a:solidFill>
                  <a:srgbClr val="FFC000"/>
                </a:solidFill>
              </a:rPr>
              <a:t>Библиотека;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dirty="0" smtClean="0">
                <a:solidFill>
                  <a:srgbClr val="FFC000"/>
                </a:solidFill>
              </a:rPr>
              <a:t>Уголок изобразительной деятельности;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dirty="0" smtClean="0">
                <a:solidFill>
                  <a:srgbClr val="FFC000"/>
                </a:solidFill>
              </a:rPr>
              <a:t>Уголок для сюжетно- ролевых игр;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dirty="0" smtClean="0">
                <a:solidFill>
                  <a:srgbClr val="FFC000"/>
                </a:solidFill>
              </a:rPr>
              <a:t>Костюмерная, гримерная;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dirty="0" smtClean="0">
                <a:solidFill>
                  <a:srgbClr val="FFC000"/>
                </a:solidFill>
              </a:rPr>
              <a:t>Уголок конструирования, строительной деятельности;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dirty="0" smtClean="0">
                <a:solidFill>
                  <a:srgbClr val="FFC000"/>
                </a:solidFill>
              </a:rPr>
              <a:t>Театр </a:t>
            </a:r>
            <a:r>
              <a:rPr lang="ru-RU" dirty="0">
                <a:solidFill>
                  <a:srgbClr val="FFC000"/>
                </a:solidFill>
              </a:rPr>
              <a:t>ю</a:t>
            </a:r>
            <a:r>
              <a:rPr lang="ru-RU" dirty="0" smtClean="0">
                <a:solidFill>
                  <a:srgbClr val="FFC000"/>
                </a:solidFill>
              </a:rPr>
              <a:t>ного зрителя «Антошка»;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dirty="0" smtClean="0">
                <a:solidFill>
                  <a:srgbClr val="FFC000"/>
                </a:solidFill>
              </a:rPr>
              <a:t>Уголок экспериментирования;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dirty="0" smtClean="0">
                <a:solidFill>
                  <a:srgbClr val="FFC000"/>
                </a:solidFill>
              </a:rPr>
              <a:t>Уголок природы;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dirty="0" smtClean="0">
                <a:solidFill>
                  <a:srgbClr val="FFC000"/>
                </a:solidFill>
              </a:rPr>
              <a:t>Уголок «Развивай-ка»;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dirty="0" smtClean="0">
                <a:solidFill>
                  <a:srgbClr val="FFC000"/>
                </a:solidFill>
              </a:rPr>
              <a:t>Уголок речевых игр «</a:t>
            </a:r>
            <a:r>
              <a:rPr lang="ru-RU" dirty="0" err="1" smtClean="0">
                <a:solidFill>
                  <a:srgbClr val="FFC000"/>
                </a:solidFill>
              </a:rPr>
              <a:t>Речевичок</a:t>
            </a:r>
            <a:r>
              <a:rPr lang="ru-RU" dirty="0" smtClean="0">
                <a:solidFill>
                  <a:srgbClr val="FFC000"/>
                </a:solidFill>
              </a:rPr>
              <a:t>»;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dirty="0" smtClean="0">
                <a:solidFill>
                  <a:srgbClr val="FFC000"/>
                </a:solidFill>
              </a:rPr>
              <a:t>Уголок уединения.</a:t>
            </a:r>
            <a:endParaRPr lang="ru-RU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24688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8798" y="535021"/>
            <a:ext cx="8831816" cy="1118681"/>
          </a:xfrm>
        </p:spPr>
        <p:txBody>
          <a:bodyPr/>
          <a:lstStyle/>
          <a:p>
            <a:pPr algn="ctr"/>
            <a:r>
              <a:rPr lang="ru-RU" sz="2800" dirty="0" smtClean="0"/>
              <a:t>Создавая развивающую среду необходимо помнить:</a:t>
            </a:r>
            <a:endParaRPr lang="ru-RU" sz="2800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1154954" y="1536970"/>
            <a:ext cx="8825659" cy="5145932"/>
          </a:xfrm>
        </p:spPr>
        <p:txBody>
          <a:bodyPr>
            <a:norm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000" dirty="0" smtClean="0">
                <a:solidFill>
                  <a:schemeClr val="bg1">
                    <a:lumMod val="65000"/>
                  </a:schemeClr>
                </a:solidFill>
              </a:rPr>
              <a:t>Среда должна выполнять образовательную, развивающую, воспитательную, стимулирующую, коммуникативную  функции. Она должна работать на развитие самодеятельности и самостоятельности ребенка.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000" dirty="0" smtClean="0">
                <a:solidFill>
                  <a:schemeClr val="bg1">
                    <a:lumMod val="65000"/>
                  </a:schemeClr>
                </a:solidFill>
              </a:rPr>
              <a:t>Элементы декора должны быть легко сменяемыми.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000" dirty="0" smtClean="0">
                <a:solidFill>
                  <a:schemeClr val="bg1">
                    <a:lumMod val="65000"/>
                  </a:schemeClr>
                </a:solidFill>
              </a:rPr>
              <a:t>Цветовая палитра в теплых пастельных тонах.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000" dirty="0" smtClean="0">
                <a:solidFill>
                  <a:schemeClr val="bg1">
                    <a:lumMod val="65000"/>
                  </a:schemeClr>
                </a:solidFill>
              </a:rPr>
              <a:t>Предметно- развивающая среда должна меняться в зависимости от возраста и образовательной программы.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000" dirty="0" smtClean="0">
                <a:solidFill>
                  <a:schemeClr val="bg1">
                    <a:lumMod val="65000"/>
                  </a:schemeClr>
                </a:solidFill>
              </a:rPr>
              <a:t>Необходимо дать возможность  развивать индивидуальность каждого ребенка с учетом его склонностей, интересов, уровня активности.</a:t>
            </a:r>
            <a:endParaRPr lang="ru-RU" sz="20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153320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 (конференц-зал)">
  <a:themeElements>
    <a:clrScheme name="Ион (конференц-зал)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Ион (конференц-зал)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он (конференц-зал)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58</TotalTime>
  <Words>223</Words>
  <Application>Microsoft Office PowerPoint</Application>
  <PresentationFormat>Широкоэкранный</PresentationFormat>
  <Paragraphs>25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0" baseType="lpstr">
      <vt:lpstr>Arial</vt:lpstr>
      <vt:lpstr>Century Gothic</vt:lpstr>
      <vt:lpstr>Wingdings</vt:lpstr>
      <vt:lpstr>Wingdings 3</vt:lpstr>
      <vt:lpstr>Ион (конференц-зал)</vt:lpstr>
      <vt:lpstr>Организация  развивающей предметно-пространственной среды  в старшей группе  в соответствии с ФГОС Подготовила: воспитатель старшей группы Артемьева Е.В.</vt:lpstr>
      <vt:lpstr>ФГОС нацеливает на личностно-ориентированный подход к каждому ребенку для сохранения самоценности дошкольного детства, на отсутствие жесткой регламентации детской деятельности </vt:lpstr>
      <vt:lpstr>При создании РППС ДОО необходимо обеспечить реализацию:</vt:lpstr>
      <vt:lpstr>Центры РППС:</vt:lpstr>
      <vt:lpstr>Создавая развивающую среду необходимо помнить: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Организация  развивающей предметно-пространственной среды  в старшей группе  в соответствии с ФГОС Подготовила: воспитатель старшей группы Артемьева Е.В.</dc:title>
  <dc:creator>Пользователь Windows</dc:creator>
  <cp:lastModifiedBy>Пользователь Windows</cp:lastModifiedBy>
  <cp:revision>7</cp:revision>
  <dcterms:created xsi:type="dcterms:W3CDTF">2018-12-22T07:02:01Z</dcterms:created>
  <dcterms:modified xsi:type="dcterms:W3CDTF">2018-12-22T08:00:31Z</dcterms:modified>
</cp:coreProperties>
</file>